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724" r:id="rId3"/>
    <p:sldId id="669" r:id="rId4"/>
    <p:sldId id="725" r:id="rId5"/>
    <p:sldId id="726" r:id="rId6"/>
    <p:sldId id="727" r:id="rId7"/>
    <p:sldId id="728" r:id="rId8"/>
    <p:sldId id="730" r:id="rId9"/>
    <p:sldId id="729" r:id="rId10"/>
    <p:sldId id="731" r:id="rId11"/>
    <p:sldId id="732" r:id="rId12"/>
    <p:sldId id="733" r:id="rId13"/>
    <p:sldId id="672" r:id="rId14"/>
    <p:sldId id="734" r:id="rId15"/>
    <p:sldId id="735" r:id="rId16"/>
    <p:sldId id="736" r:id="rId17"/>
    <p:sldId id="737" r:id="rId18"/>
    <p:sldId id="738" r:id="rId19"/>
    <p:sldId id="739" r:id="rId20"/>
    <p:sldId id="756" r:id="rId21"/>
    <p:sldId id="755" r:id="rId22"/>
    <p:sldId id="741" r:id="rId23"/>
    <p:sldId id="742" r:id="rId24"/>
    <p:sldId id="743" r:id="rId25"/>
    <p:sldId id="744" r:id="rId26"/>
    <p:sldId id="745" r:id="rId27"/>
    <p:sldId id="746" r:id="rId28"/>
    <p:sldId id="748" r:id="rId29"/>
    <p:sldId id="747" r:id="rId30"/>
    <p:sldId id="749" r:id="rId31"/>
    <p:sldId id="750" r:id="rId32"/>
    <p:sldId id="751" r:id="rId33"/>
    <p:sldId id="752" r:id="rId34"/>
    <p:sldId id="780" r:id="rId35"/>
    <p:sldId id="753" r:id="rId36"/>
    <p:sldId id="757" r:id="rId37"/>
    <p:sldId id="754" r:id="rId38"/>
    <p:sldId id="758" r:id="rId39"/>
    <p:sldId id="759" r:id="rId40"/>
    <p:sldId id="761" r:id="rId41"/>
    <p:sldId id="760" r:id="rId42"/>
    <p:sldId id="764" r:id="rId43"/>
    <p:sldId id="762" r:id="rId44"/>
    <p:sldId id="763" r:id="rId45"/>
    <p:sldId id="765" r:id="rId46"/>
    <p:sldId id="766" r:id="rId47"/>
    <p:sldId id="767" r:id="rId48"/>
    <p:sldId id="768" r:id="rId49"/>
    <p:sldId id="775" r:id="rId50"/>
    <p:sldId id="769" r:id="rId51"/>
    <p:sldId id="770" r:id="rId52"/>
    <p:sldId id="774" r:id="rId53"/>
    <p:sldId id="773" r:id="rId54"/>
    <p:sldId id="772" r:id="rId55"/>
    <p:sldId id="771" r:id="rId56"/>
    <p:sldId id="776" r:id="rId57"/>
    <p:sldId id="777" r:id="rId58"/>
    <p:sldId id="778" r:id="rId59"/>
    <p:sldId id="779" r:id="rId60"/>
    <p:sldId id="781" r:id="rId61"/>
    <p:sldId id="782" r:id="rId62"/>
    <p:sldId id="261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75" d="100"/>
          <a:sy n="75" d="100"/>
        </p:scale>
        <p:origin x="1680" y="88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68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4044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63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2851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3634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8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769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5460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0063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0475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612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524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3971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3119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603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2210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848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652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9505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3137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876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859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9409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9064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72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189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708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0642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2583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273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038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8083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625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6048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294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928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5697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0597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122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97617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6878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0497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5681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132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93530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69724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01358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573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88346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7364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7738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5827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19444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26273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175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98208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1812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715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36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566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5.png"/><Relationship Id="rId10" Type="http://schemas.openxmlformats.org/officeDocument/2006/relationships/image" Target="../media/image129.png"/><Relationship Id="rId4" Type="http://schemas.openxmlformats.org/officeDocument/2006/relationships/image" Target="../media/image14.png"/><Relationship Id="rId9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00.png"/><Relationship Id="rId10" Type="http://schemas.openxmlformats.org/officeDocument/2006/relationships/image" Target="../media/image20.png"/><Relationship Id="rId4" Type="http://schemas.openxmlformats.org/officeDocument/2006/relationships/image" Target="../media/image90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../media/image34.png"/><Relationship Id="rId5" Type="http://schemas.openxmlformats.org/officeDocument/2006/relationships/image" Target="NULL"/><Relationship Id="rId10" Type="http://schemas.openxmlformats.org/officeDocument/2006/relationships/image" Target="../media/image33.png"/><Relationship Id="rId4" Type="http://schemas.openxmlformats.org/officeDocument/2006/relationships/image" Target="NULL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.emf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68.png"/><Relationship Id="rId9" Type="http://schemas.openxmlformats.org/officeDocument/2006/relationships/image" Target="../media/image2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66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10" Type="http://schemas.openxmlformats.org/officeDocument/2006/relationships/image" Target="../media/image74.png"/><Relationship Id="rId4" Type="http://schemas.openxmlformats.org/officeDocument/2006/relationships/image" Target="../media/image280.png"/><Relationship Id="rId9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.emf"/><Relationship Id="rId9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034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1.1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подводим итоги за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Первый Сезон МО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531F4C74-0F14-4B02-B2D0-F8358FE36675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6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E8059EB-5610-4C43-A58A-3D905B1C049E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70" name="Picture 2" descr="Картинки по запросу &quot;Reinforcement learning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076" y="1679105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5360" y="2006100"/>
            <a:ext cx="867532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Есть </a:t>
            </a:r>
            <a:r>
              <a:rPr lang="ru-RU" sz="3200" b="1" dirty="0">
                <a:solidFill>
                  <a:schemeClr val="bg1"/>
                </a:solidFill>
              </a:rPr>
              <a:t>система</a:t>
            </a:r>
            <a:endParaRPr lang="ru-RU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ru-RU" sz="3200" dirty="0">
                <a:solidFill>
                  <a:schemeClr val="bg1"/>
                </a:solidFill>
              </a:rPr>
              <a:t>Есть </a:t>
            </a:r>
            <a:r>
              <a:rPr lang="ru-RU" sz="3200" b="1" dirty="0">
                <a:solidFill>
                  <a:schemeClr val="bg1"/>
                </a:solidFill>
              </a:rPr>
              <a:t>среда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ru-RU" sz="3200" b="1" dirty="0">
                <a:solidFill>
                  <a:schemeClr val="bg1"/>
                </a:solidFill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</a:rPr>
              <a:t>	Эффективно взаимодействовать со средой 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780FC149-AA3C-428C-B685-443BCCA047E1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9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23392" y="1340768"/>
            <a:ext cx="1130525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1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70080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4888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92494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279045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229200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559496" y="3462908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877272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869160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0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Простейшая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35360" y="2564904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564904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623392" y="3933056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335360" y="4581128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133952" y="4767560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52" y="4767560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8832304" y="4797152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797152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0" y="3068960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8960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0" y="3573016"/>
                <a:ext cx="65280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73016"/>
                <a:ext cx="6528048" cy="461665"/>
              </a:xfrm>
              <a:prstGeom prst="rect">
                <a:avLst/>
              </a:prstGeom>
              <a:blipFill>
                <a:blip r:embed="rId12"/>
                <a:stretch>
                  <a:fillRect l="-280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6">
            <a:extLst>
              <a:ext uri="{FF2B5EF4-FFF2-40B4-BE49-F238E27FC236}">
                <a16:creationId xmlns:a16="http://schemas.microsoft.com/office/drawing/2014/main" id="{F45C74D8-C0C0-46BC-A430-62701D330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60848"/>
            <a:ext cx="6348567" cy="279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695400" y="5445224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F5816-C3C5-47E8-AE5B-637015DA0110}"/>
              </a:ext>
            </a:extLst>
          </p:cNvPr>
          <p:cNvSpPr txBox="1"/>
          <p:nvPr/>
        </p:nvSpPr>
        <p:spPr>
          <a:xfrm>
            <a:off x="695400" y="5805264"/>
            <a:ext cx="5191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Полиномиальная 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27C090-D91D-4768-8C11-30F1EFD3D926}"/>
              </a:ext>
            </a:extLst>
          </p:cNvPr>
          <p:cNvSpPr txBox="1"/>
          <p:nvPr/>
        </p:nvSpPr>
        <p:spPr>
          <a:xfrm>
            <a:off x="708100" y="6147512"/>
            <a:ext cx="4248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Нелинейная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3661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73714" y="135841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Регуляризация: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79904" y="2033556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37578" y="2022293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C8C3002-68A5-4757-B540-279BA4FB3B05}"/>
              </a:ext>
            </a:extLst>
          </p:cNvPr>
          <p:cNvCxnSpPr>
            <a:cxnSpLocks/>
          </p:cNvCxnSpPr>
          <p:nvPr/>
        </p:nvCxnSpPr>
        <p:spPr>
          <a:xfrm flipV="1">
            <a:off x="1199456" y="3068960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44C2FD9-DFF4-4A53-88F3-9DBC8F299C99}"/>
              </a:ext>
            </a:extLst>
          </p:cNvPr>
          <p:cNvCxnSpPr>
            <a:cxnSpLocks/>
          </p:cNvCxnSpPr>
          <p:nvPr/>
        </p:nvCxnSpPr>
        <p:spPr>
          <a:xfrm>
            <a:off x="122727" y="5733256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/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02" y="5703308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/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8" y="2912319"/>
                <a:ext cx="67601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1718171" y="3110864"/>
            <a:ext cx="4038952" cy="247029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2521296" y="3491710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354850">
            <a:off x="3081907" y="3747390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307698" y="4779373"/>
            <a:ext cx="1800000" cy="18000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F32D98F-0D0E-4B50-BD55-26CD04801A90}"/>
              </a:ext>
            </a:extLst>
          </p:cNvPr>
          <p:cNvSpPr/>
          <p:nvPr/>
        </p:nvSpPr>
        <p:spPr>
          <a:xfrm rot="20358207">
            <a:off x="1249581" y="2852163"/>
            <a:ext cx="5087736" cy="291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1662F511-218A-4365-8760-D94BEB468371}"/>
              </a:ext>
            </a:extLst>
          </p:cNvPr>
          <p:cNvCxnSpPr>
            <a:cxnSpLocks/>
          </p:cNvCxnSpPr>
          <p:nvPr/>
        </p:nvCxnSpPr>
        <p:spPr>
          <a:xfrm flipV="1">
            <a:off x="7244737" y="301069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46368C5-D7EC-40C3-9C6D-53201CFFC3C2}"/>
              </a:ext>
            </a:extLst>
          </p:cNvPr>
          <p:cNvCxnSpPr>
            <a:cxnSpLocks/>
          </p:cNvCxnSpPr>
          <p:nvPr/>
        </p:nvCxnSpPr>
        <p:spPr>
          <a:xfrm>
            <a:off x="6168008" y="567499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/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37" y="5827723"/>
                <a:ext cx="6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/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47" y="2897267"/>
                <a:ext cx="6760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Овал 55">
            <a:extLst>
              <a:ext uri="{FF2B5EF4-FFF2-40B4-BE49-F238E27FC236}">
                <a16:creationId xmlns:a16="http://schemas.microsoft.com/office/drawing/2014/main" id="{0E23ADF8-EEC2-4B5C-912A-E40AFA9A28BE}"/>
              </a:ext>
            </a:extLst>
          </p:cNvPr>
          <p:cNvSpPr/>
          <p:nvPr/>
        </p:nvSpPr>
        <p:spPr>
          <a:xfrm rot="20062270">
            <a:off x="7671850" y="3073433"/>
            <a:ext cx="4154767" cy="2470296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045B86A-DC2A-48DD-91A6-CEBDEEF5B227}"/>
              </a:ext>
            </a:extLst>
          </p:cNvPr>
          <p:cNvSpPr/>
          <p:nvPr/>
        </p:nvSpPr>
        <p:spPr>
          <a:xfrm rot="20557770">
            <a:off x="8382892" y="3606838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594A612C-E0B5-4FD6-ACDE-972C5E4AE3F5}"/>
              </a:ext>
            </a:extLst>
          </p:cNvPr>
          <p:cNvSpPr/>
          <p:nvPr/>
        </p:nvSpPr>
        <p:spPr>
          <a:xfrm rot="20354850">
            <a:off x="9047305" y="3859489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ABACF005-DCB3-4D66-BCF0-BB00B4762D1F}"/>
              </a:ext>
            </a:extLst>
          </p:cNvPr>
          <p:cNvSpPr/>
          <p:nvPr/>
        </p:nvSpPr>
        <p:spPr>
          <a:xfrm rot="20358207">
            <a:off x="7256265" y="2800949"/>
            <a:ext cx="5127619" cy="29128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524736" y="4971235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/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/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4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55440" y="1142922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795655" y="1634000"/>
            <a:ext cx="10945216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модель, легко интерпретируется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регуляризация, чтобы избежать переобучения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могут иметь более сложные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«Выбор» модели – линейная, полиномиальная и т.д.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аккуратная настройка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 регуляризации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D6A9D374-1054-4A54-814A-335BF6311A78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6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МО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75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551384" y="1916832"/>
            <a:ext cx="11283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Ковариационная Матрица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Собственные значения и Собственные вектора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матрицы ковариации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Объясненная дисперсия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Разложение Произвольной Матрицы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5877272"/>
            <a:ext cx="3024336" cy="88919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3717032"/>
            <a:ext cx="2497943" cy="170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5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72BF98-E082-452A-9A3C-E2FF39C2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321514"/>
            <a:ext cx="1287039" cy="5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3137255"/>
            <a:ext cx="6264696" cy="37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07105" y="1503591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551384" y="2075575"/>
            <a:ext cx="113893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Множество алгоритмов оптимизации вычислений, разные приложения (декомпозиция, сжатие,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псевдообратные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матрицы)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некорректно работает с «разными» данными (поворот изображения)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CBBD7-97F1-4C7E-8CF9-576D954F22BD}"/>
              </a:ext>
            </a:extLst>
          </p:cNvPr>
          <p:cNvSpPr txBox="1"/>
          <p:nvPr/>
        </p:nvSpPr>
        <p:spPr>
          <a:xfrm>
            <a:off x="0" y="1020322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77"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24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99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628800"/>
            <a:ext cx="118093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lvl="1"/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ошибок; Ошибки 1 и 2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рода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ROC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112" y="1484784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1345" y="4118446"/>
            <a:ext cx="4988560" cy="2635679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F472D4B-A796-4DDF-853C-1E7B88BF7CC6}"/>
              </a:ext>
            </a:extLst>
          </p:cNvPr>
          <p:cNvSpPr/>
          <p:nvPr/>
        </p:nvSpPr>
        <p:spPr>
          <a:xfrm>
            <a:off x="695400" y="908720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563515" y="164870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15" y="164870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342280" y="2602823"/>
                <a:ext cx="51980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0" y="2602823"/>
                <a:ext cx="5198026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342280" y="3472115"/>
                <a:ext cx="702570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 smtClean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 smtClean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80" y="3472115"/>
                <a:ext cx="7025706" cy="584775"/>
              </a:xfrm>
              <a:prstGeom prst="rect">
                <a:avLst/>
              </a:prstGeom>
              <a:blipFill>
                <a:blip r:embed="rId8"/>
                <a:stretch>
                  <a:fillRect t="-13542" r="-104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650441" y="4366926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4366926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83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1844824"/>
            <a:ext cx="121446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Результат имеет хорошую вероятностную интерпретацию, есть регуляризация, чтобы избежать переобучения (и выбора параметров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Логистические модели можно легко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Недостаточно «гибкие», чтобы естественным образом фиксировать более сложные зависимости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95400" y="1348800"/>
            <a:ext cx="105131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кружочки, квадратики, 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Инерция, 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Связи, 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868865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91344" y="1844824"/>
            <a:ext cx="111675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Однопараметрический: количество кластеров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относительно легко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проверяется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Рандомизированный: зависит от первоначального выбора, чувствителен к единичным выбросам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Часто используемые способы оптимизации центров кластера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учитывает структуру самих кластеров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D676C073-9CDF-40AC-9350-0BD39FB395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20" y="1124744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41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63352" y="2025908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 descr="What is Hierarchical Clustering? - KDnuggets">
            <a:extLst>
              <a:ext uri="{FF2B5EF4-FFF2-40B4-BE49-F238E27FC236}">
                <a16:creationId xmlns:a16="http://schemas.microsoft.com/office/drawing/2014/main" id="{50B71D94-2C1E-43BC-BEBA-C3B052D3FD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556792"/>
            <a:ext cx="416046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0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700808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определения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1052736"/>
            <a:ext cx="221474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8189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1322420"/>
            <a:ext cx="123493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k</a:t>
            </a:r>
          </a:p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линейное преобразование оптимизированное под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Ближайших соседей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398A35B-E9CB-4818-8DE2-C9E800038EF9}"/>
              </a:ext>
            </a:extLst>
          </p:cNvPr>
          <p:cNvSpPr/>
          <p:nvPr/>
        </p:nvSpPr>
        <p:spPr>
          <a:xfrm>
            <a:off x="3359696" y="6165304"/>
            <a:ext cx="7250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https://distill.pub/2016/misread-tsne/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75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 Модели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9028" y="2021920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3861048"/>
            <a:ext cx="3439864" cy="276167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914501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к-Ближайших Соседей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/>
              <p:nvPr/>
            </p:nvSpPr>
            <p:spPr>
              <a:xfrm>
                <a:off x="191344" y="2132856"/>
                <a:ext cx="11758754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Сильные Стороны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Простой, универсальный, применим к любому типу распределения данных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Слабые стороны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Надо много хранить в памяти, чем больше размерность / размер выборки / классов, тем хуже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Возможности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Производительность значительно улучшается с б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ru-RU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о</m:t>
                        </m:r>
                      </m:e>
                    </m:acc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льшим количеством данных, хорошо работает в паре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 уменьшением размерности</a:t>
                </a:r>
              </a:p>
              <a:p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Трудности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Большие данные, интерпретация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32856"/>
                <a:ext cx="11758754" cy="4154984"/>
              </a:xfrm>
              <a:prstGeom prst="rect">
                <a:avLst/>
              </a:prstGeom>
              <a:blipFill>
                <a:blip r:embed="rId4"/>
                <a:stretch>
                  <a:fillRect l="-778" t="-1175" b="-24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57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8256240" y="1700808"/>
            <a:ext cx="2592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Параметров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68008" y="5877272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78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2296" y="2177464"/>
            <a:ext cx="1175875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42482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51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687354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данных, может использоваться для любых данных </a:t>
            </a:r>
          </a:p>
          <a:p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конец», расстояние в пространстве преобразованных объектов не имеет значения (глобально), 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данных, 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5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2D23-9A19-456D-8133-CE7F2BAE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4" y="2006100"/>
            <a:ext cx="11172246" cy="46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Байесовские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A28F32-3275-4496-B7E7-9EF43E51E79B}"/>
              </a:ext>
            </a:extLst>
          </p:cNvPr>
          <p:cNvSpPr/>
          <p:nvPr/>
        </p:nvSpPr>
        <p:spPr>
          <a:xfrm>
            <a:off x="719248" y="1387818"/>
            <a:ext cx="1118774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Теорема Байеса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Гипотеза</a:t>
            </a:r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Наблюдение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Апостериорная вероятность, Правдоподобие, Априорная Вероятность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Наивный Байесовский классификатор</a:t>
            </a:r>
            <a:endParaRPr lang="fr-F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Наивное предположение о независимости параметров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Подходы к выбору априорной вероятности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распределение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Распределения Гаусса и Бернулли </a:t>
            </a:r>
            <a:endParaRPr lang="fr-F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Дискриминантный анализ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Линейный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Дискриминантный анализ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Квадратичный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Дискриминантный анализ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6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3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Теорема Байеса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Байесовские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0BEA1E7-E1C8-4D84-89CB-CBF692802F1D}"/>
                  </a:ext>
                </a:extLst>
              </p:cNvPr>
              <p:cNvSpPr/>
              <p:nvPr/>
            </p:nvSpPr>
            <p:spPr>
              <a:xfrm>
                <a:off x="-170210" y="1487981"/>
                <a:ext cx="12362210" cy="1265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ru-RU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0BEA1E7-E1C8-4D84-89CB-CBF692802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0210" y="1487981"/>
                <a:ext cx="12362210" cy="1265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D253DE2-A363-4583-8555-F76B47EC0158}"/>
                  </a:ext>
                </a:extLst>
              </p:cNvPr>
              <p:cNvSpPr/>
              <p:nvPr/>
            </p:nvSpPr>
            <p:spPr>
              <a:xfrm>
                <a:off x="6404680" y="2538918"/>
                <a:ext cx="5151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36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</a:rPr>
                  <a:t>– </a:t>
                </a:r>
                <a:r>
                  <a:rPr lang="en-US" sz="3600" dirty="0">
                    <a:solidFill>
                      <a:schemeClr val="bg1"/>
                    </a:solidFill>
                  </a:rPr>
                  <a:t>Hypothesis</a:t>
                </a:r>
                <a:r>
                  <a:rPr lang="ru-RU" sz="3600" dirty="0">
                    <a:solidFill>
                      <a:schemeClr val="bg1"/>
                    </a:solidFill>
                  </a:rPr>
                  <a:t> / Гипотеза</a:t>
                </a: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D253DE2-A363-4583-8555-F76B47EC0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680" y="2538918"/>
                <a:ext cx="5151860" cy="646331"/>
              </a:xfrm>
              <a:prstGeom prst="rect">
                <a:avLst/>
              </a:prstGeom>
              <a:blipFill>
                <a:blip r:embed="rId5"/>
                <a:stretch>
                  <a:fillRect t="-14019" r="-2604" b="-33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08308DA-4172-4F28-BEB5-3D1E1B489267}"/>
                  </a:ext>
                </a:extLst>
              </p:cNvPr>
              <p:cNvSpPr/>
              <p:nvPr/>
            </p:nvSpPr>
            <p:spPr>
              <a:xfrm>
                <a:off x="365906" y="2512961"/>
                <a:ext cx="54704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</a:rPr>
                  <a:t>– </a:t>
                </a:r>
                <a:r>
                  <a:rPr lang="en-US" sz="3600" dirty="0">
                    <a:solidFill>
                      <a:schemeClr val="bg1"/>
                    </a:solidFill>
                  </a:rPr>
                  <a:t>Evidence</a:t>
                </a:r>
                <a:r>
                  <a:rPr lang="ru-RU" sz="3600" dirty="0">
                    <a:solidFill>
                      <a:schemeClr val="bg1"/>
                    </a:solidFill>
                  </a:rPr>
                  <a:t> / Наблюдение</a:t>
                </a: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08308DA-4172-4F28-BEB5-3D1E1B489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06" y="2512961"/>
                <a:ext cx="5470472" cy="646331"/>
              </a:xfrm>
              <a:prstGeom prst="rect">
                <a:avLst/>
              </a:prstGeom>
              <a:blipFill>
                <a:blip r:embed="rId6"/>
                <a:stretch>
                  <a:fillRect t="-14151" r="-256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39351" y="3145028"/>
                <a:ext cx="122972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</a:rPr>
                  <a:t>- </a:t>
                </a:r>
                <a:r>
                  <a:rPr lang="tr-TR" sz="3600" dirty="0">
                    <a:solidFill>
                      <a:schemeClr val="bg1"/>
                    </a:solidFill>
                  </a:rPr>
                  <a:t> </a:t>
                </a:r>
                <a:r>
                  <a:rPr lang="ru-RU" sz="2800" dirty="0">
                    <a:solidFill>
                      <a:schemeClr val="bg1"/>
                    </a:solidFill>
                  </a:rPr>
                  <a:t>апостериорная вероятность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  <a:r>
                  <a:rPr lang="ru-RU" sz="2800" dirty="0">
                    <a:solidFill>
                      <a:schemeClr val="bg1"/>
                    </a:solidFill>
                  </a:rPr>
                  <a:t> при наличии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Наблюдения</a:t>
                </a:r>
                <a:endParaRPr lang="ru-RU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" y="3145028"/>
                <a:ext cx="12297277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BB60075-866C-4DB3-8EFC-494771ED5173}"/>
                  </a:ext>
                </a:extLst>
              </p:cNvPr>
              <p:cNvSpPr/>
              <p:nvPr/>
            </p:nvSpPr>
            <p:spPr>
              <a:xfrm>
                <a:off x="-59353" y="3770917"/>
                <a:ext cx="1242004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- </a:t>
                </a:r>
                <a:r>
                  <a:rPr lang="tr-TR" sz="32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правдоподобие, вероятность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Наблюдения</a:t>
                </a:r>
                <a:r>
                  <a:rPr lang="ru-RU" sz="2800" dirty="0">
                    <a:solidFill>
                      <a:schemeClr val="bg1"/>
                    </a:solidFill>
                  </a:rPr>
                  <a:t> данной при истинности 			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BB60075-866C-4DB3-8EFC-494771ED5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353" y="3770917"/>
                <a:ext cx="12420049" cy="1077218"/>
              </a:xfrm>
              <a:prstGeom prst="rect">
                <a:avLst/>
              </a:prstGeom>
              <a:blipFill>
                <a:blip r:embed="rId8"/>
                <a:stretch>
                  <a:fillRect t="-2841" r="-687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E028B562-9E70-436D-BD3B-DB480C90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 the probability of observing 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ru-RU" altLang="ru-RU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ru-RU" altLang="ru-RU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\textstyle E">
            <a:extLst>
              <a:ext uri="{FF2B5EF4-FFF2-40B4-BE49-F238E27FC236}">
                <a16:creationId xmlns:a16="http://schemas.microsoft.com/office/drawing/2014/main" id="{90D8545F-82B7-4302-96DA-879A81766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1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3" descr="\textstyle H">
            <a:extLst>
              <a:ext uri="{FF2B5EF4-FFF2-40B4-BE49-F238E27FC236}">
                <a16:creationId xmlns:a16="http://schemas.microsoft.com/office/drawing/2014/main" id="{12818373-2FCB-4638-A068-5861D76A2C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6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C80B4D02-3B40-464A-A4CC-12500BBD8E73}"/>
                  </a:ext>
                </a:extLst>
              </p:cNvPr>
              <p:cNvSpPr/>
              <p:nvPr/>
            </p:nvSpPr>
            <p:spPr>
              <a:xfrm>
                <a:off x="0" y="4581304"/>
                <a:ext cx="121404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- </a:t>
                </a:r>
                <a:r>
                  <a:rPr lang="tr-TR" sz="32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априорная вероятность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  <a:r>
                  <a:rPr lang="ru-RU" sz="2800" dirty="0">
                    <a:solidFill>
                      <a:schemeClr val="bg1"/>
                    </a:solidFill>
                  </a:rPr>
                  <a:t> до того, как наблюдаются 		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Наблюдения</a:t>
                </a:r>
                <a:endParaRPr lang="ru-R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C80B4D02-3B40-464A-A4CC-12500BBD8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1304"/>
                <a:ext cx="12140495" cy="1077218"/>
              </a:xfrm>
              <a:prstGeom prst="rect">
                <a:avLst/>
              </a:prstGeom>
              <a:blipFill>
                <a:blip r:embed="rId9"/>
                <a:stretch>
                  <a:fillRect t="-2841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970352FF-2BDB-4F32-8860-EEF192F2170A}"/>
                  </a:ext>
                </a:extLst>
              </p:cNvPr>
              <p:cNvSpPr/>
              <p:nvPr/>
            </p:nvSpPr>
            <p:spPr>
              <a:xfrm>
                <a:off x="-21289" y="5556906"/>
                <a:ext cx="1218307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</a:rPr>
                  <a:t>- </a:t>
                </a:r>
                <a:r>
                  <a:rPr lang="tr-TR" sz="36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сумма произведений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всех</a:t>
                </a:r>
                <a:r>
                  <a:rPr lang="ru-RU" sz="2800" dirty="0">
                    <a:solidFill>
                      <a:schemeClr val="bg1"/>
                    </a:solidFill>
                  </a:rPr>
                  <a:t> вероятностей взаимоисключающих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</a:t>
                </a:r>
                <a:r>
                  <a:rPr lang="ru-RU" sz="2800" dirty="0">
                    <a:solidFill>
                      <a:schemeClr val="bg1"/>
                    </a:solidFill>
                  </a:rPr>
                  <a:t> и соответствующих правдоподобий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970352FF-2BDB-4F32-8860-EEF192F21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89" y="5556906"/>
                <a:ext cx="12183071" cy="1077218"/>
              </a:xfrm>
              <a:prstGeom prst="rect">
                <a:avLst/>
              </a:prstGeom>
              <a:blipFill>
                <a:blip r:embed="rId10"/>
                <a:stretch>
                  <a:fillRect l="-1051" t="-9091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6877" y="1628800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767408" y="1628800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628800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767408" y="2708920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708920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17032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27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Байесовские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92CF95-5F06-4D2E-AE0B-114565F1B798}"/>
              </a:ext>
            </a:extLst>
          </p:cNvPr>
          <p:cNvSpPr/>
          <p:nvPr/>
        </p:nvSpPr>
        <p:spPr>
          <a:xfrm>
            <a:off x="119336" y="2060848"/>
            <a:ext cx="1178822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 и легко, работает со многими классами, работает с числовыми и категориальными данными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Гипотеза независимости данных / нормального распределения</a:t>
            </a:r>
            <a:r>
              <a:rPr lang="en-US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нулевая частота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Прогнозирование в реальном времени, анализ текста (спам, тон)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Сами итоговые рейтинги сложно объяснить, не все объясняется частотой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1F2AA92-7F34-4F9E-ACA4-FB7809C00102}"/>
              </a:ext>
            </a:extLst>
          </p:cNvPr>
          <p:cNvSpPr txBox="1">
            <a:spLocks/>
          </p:cNvSpPr>
          <p:nvPr/>
        </p:nvSpPr>
        <p:spPr>
          <a:xfrm>
            <a:off x="1261425" y="691881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Наивный Байесовский классификатор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0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Дискриминантный анализ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Байесовские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2060848"/>
            <a:ext cx="117126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Простой, работает со многими классами, линейными и «слабо» нелинейными моделями (QDA)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Гипотеза нормального распределения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Моделируем распределение, а не границу;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(LDA)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Границы решений могут не разделять сложные классы должным образом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Дискриминантный анализ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Байесовские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2E6D1181-BDD5-49C3-A14C-B2D03CBFE202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3" name="Picture 6">
            <a:extLst>
              <a:ext uri="{FF2B5EF4-FFF2-40B4-BE49-F238E27FC236}">
                <a16:creationId xmlns:a16="http://schemas.microsoft.com/office/drawing/2014/main" id="{69814B8E-3D95-4B5B-83FD-BC5CDBE1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>
            <a:extLst>
              <a:ext uri="{FF2B5EF4-FFF2-40B4-BE49-F238E27FC236}">
                <a16:creationId xmlns:a16="http://schemas.microsoft.com/office/drawing/2014/main" id="{5F7FB168-6CB6-42A9-AE4B-CE55397F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1" y="3219406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65D3D3-F1FD-40E4-83EE-45334EBE5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67"/>
          <a:stretch/>
        </p:blipFill>
        <p:spPr bwMode="auto">
          <a:xfrm>
            <a:off x="7728809" y="2266012"/>
            <a:ext cx="396409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867A-2C63-4A27-9CD6-2724BA91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820" y="3262552"/>
            <a:ext cx="3496992" cy="35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5182B4C-E6A8-40D8-A35C-D0539AE52F94}"/>
              </a:ext>
            </a:extLst>
          </p:cNvPr>
          <p:cNvSpPr/>
          <p:nvPr/>
        </p:nvSpPr>
        <p:spPr>
          <a:xfrm>
            <a:off x="335360" y="1772816"/>
            <a:ext cx="1147577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Линейное Разделение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Максимизация зазора между опорными векторами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 Margin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 Margin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Kernel Trick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Ядро преобразования в многомерное пространство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Функция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Минимизация зазора между опорными векторами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 Margin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Hard Margin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Trick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3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650441" y="1892072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892072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2548974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36" y="3170245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1" y="4569545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r="-2665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75" y="3958085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1F66E5-96B6-40E2-83B1-6111602149C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0757" y="1802858"/>
            <a:ext cx="4218726" cy="22328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D018B3-F906-4341-B46E-43B549B03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1177" y="4313160"/>
            <a:ext cx="4248516" cy="22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6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1954711"/>
            <a:ext cx="1202210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 совершенное разделение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включает регуляризацию</a:t>
            </a: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 при большом количестве классов, длительная обработка</a:t>
            </a: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Kernel trick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поверхность принятия решений построена на основе опорных векторов (устойчивость к выбросам)</a:t>
            </a: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Хорошее ядро необходимо сначала найти и настроить, требования к памяти</a:t>
            </a:r>
          </a:p>
        </p:txBody>
      </p:sp>
    </p:spTree>
    <p:extLst>
      <p:ext uri="{BB962C8B-B14F-4D97-AF65-F5344CB8AC3E}">
        <p14:creationId xmlns:p14="http://schemas.microsoft.com/office/powerpoint/2010/main" val="13979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760189" y="1546500"/>
            <a:ext cx="1067162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CART C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lassification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R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egression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rees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классификации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регрессии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Корневой узел, узлы принятия решений, листья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Джини, Прирост Информации,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MSE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Pruning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91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043" y="1591143"/>
            <a:ext cx="3820195" cy="206096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844824"/>
            <a:ext cx="7034872" cy="16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15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33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534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73070"/>
            <a:ext cx="9217024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 для регрессии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335360" y="2132856"/>
            <a:ext cx="1138664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Легко объясняется, работает с разными типами данных (категориальными и числовыми)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Небольшое изменение данных может привести к большому изменению структуры оптимального дерева решений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значимых параметров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  <a:endParaRPr lang="en-US" sz="2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Легко переобучить и нужно отслеживать параметры; </a:t>
            </a:r>
            <a:endParaRPr lang="en-US" sz="26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6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ru-RU" sz="26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линейными (наклонными) и плавными связями</a:t>
            </a:r>
            <a:endParaRPr lang="en-US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9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2135559" y="78510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244709"/>
            <a:ext cx="118566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голосования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Bagging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Bootstrapping: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Random Forest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Stacking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21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AF8ABCE-B15E-42AD-A401-6CF9EDB1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4" y="3977361"/>
            <a:ext cx="3900666" cy="206472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358" y="3977361"/>
            <a:ext cx="3906480" cy="206893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641" y="3977361"/>
            <a:ext cx="3906480" cy="20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0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093" y="89491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690875" y="14117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63352" y="2006100"/>
            <a:ext cx="11852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Универсальность, высокая скорость схождения,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Относительная простота понимания и визуализации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Чувствительность к зашумленным данным и выбросам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Осуществляет выбор признаков и имеет несколько параметров для настройки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Неоптимальное решение, будет сходится пока не надоест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1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0093" y="89491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690875" y="14117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47328" y="2075575"/>
            <a:ext cx="1219199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Часто обеспечивает точность прогнозов, которую невозможно превзойти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Более чувствителен к переобучению, если данные зашумлены;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сложности с интерпретируемостью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решения почти всех целевых функций с градиентом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обычно занимает больше времени, требует тщательной настройки скорости обучения и других параметров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69895" y="1949663"/>
            <a:ext cx="118522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Высокая скорость обучения и тестирования (распараллеливание), простота внедрения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много памяти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Применимо для больших размерностей (в плане пространства признаков), выбор значимых признаков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 трактовать лес «в целом»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0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1" y="176904"/>
            <a:ext cx="8091919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6918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3284984"/>
            <a:ext cx="12084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отбора,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0684" y="13407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1916832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11424" y="2348880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549426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11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16370" y="2372506"/>
          <a:ext cx="6768000" cy="313944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692000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897994103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166764662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34393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solidFill>
                      <a:srgbClr val="0071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Цвет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  <a:sym typeface="Arial"/>
                      </a:endParaRPr>
                    </a:p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2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  <a:sym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369215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>
                          <a:latin typeface="Montserrat" panose="00000500000000000000" pitchFamily="2" charset="-52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50441" y="3513427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513427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656254" y="4428048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54" y="4428048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0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88796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dirty="0"/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321297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38153" y="7139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19336" y="1127783"/>
            <a:ext cx="123133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Pandas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всё; рисуем, рисуем и еще раз рисуем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стандартизация;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Уменьшение размерности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EDA +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Визуализируем что можем в модели; 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36579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36712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blipFill>
                <a:blip r:embed="rId6"/>
                <a:stretch>
                  <a:fillRect r="-504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12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679696"/>
            <a:ext cx="9649072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8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ый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машинное обучение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анализ данных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Классические алгоритмы машинного обучения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деревьев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ансамблей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Лучшие практики применения машинного обучения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1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35360" y="1700809"/>
            <a:ext cx="1168560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ой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Компьютерное зрение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 подход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Нейронные сети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Обработка естественного языка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 подход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A178F8-ED7F-4A7A-8DFB-35405349D740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Итоги за сезон.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2DB1F64-357E-41AE-BB3B-D67F4AF40C07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FA48F-4921-47BD-956B-B2828C050E40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96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5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16810</TotalTime>
  <Words>2252</Words>
  <Application>Microsoft Office PowerPoint</Application>
  <PresentationFormat>Широкоэкранный</PresentationFormat>
  <Paragraphs>795</Paragraphs>
  <Slides>62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5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Montserrat SemiBold</vt:lpstr>
      <vt:lpstr>Times New Roman</vt:lpstr>
      <vt:lpstr>Verdana</vt:lpstr>
      <vt:lpstr>Тема Office</vt:lpstr>
      <vt:lpstr>Презентация PowerPoint</vt:lpstr>
      <vt:lpstr>Резюме Лекции</vt:lpstr>
      <vt:lpstr>Как я вижу МО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Обучение без учителя </vt:lpstr>
      <vt:lpstr>Обучение с подкреплением</vt:lpstr>
      <vt:lpstr>Резюме Лекции</vt:lpstr>
      <vt:lpstr>Презентация PowerPoint</vt:lpstr>
      <vt:lpstr>Презентация PowerPoint</vt:lpstr>
      <vt:lpstr>Линейная регрессия</vt:lpstr>
      <vt:lpstr>Презентация PowerPoint</vt:lpstr>
      <vt:lpstr>Презентация PowerPoint</vt:lpstr>
      <vt:lpstr>Резюме Лекции</vt:lpstr>
      <vt:lpstr>Метод Главных Компонент : Пример</vt:lpstr>
      <vt:lpstr>Презентация PowerPoint</vt:lpstr>
      <vt:lpstr>Презентация PowerPoint</vt:lpstr>
      <vt:lpstr>Презентация PowerPoint</vt:lpstr>
      <vt:lpstr>Логистическая Регрессия</vt:lpstr>
      <vt:lpstr>Презентация PowerPoint</vt:lpstr>
      <vt:lpstr>Расстояние</vt:lpstr>
      <vt:lpstr>Кластеризация К-средних</vt:lpstr>
      <vt:lpstr>Иерархическая кластеризация</vt:lpstr>
      <vt:lpstr>DBSCAN</vt:lpstr>
      <vt:lpstr>Презентация PowerPoint</vt:lpstr>
      <vt:lpstr>Метрические Модели</vt:lpstr>
      <vt:lpstr>Методы к-Ближайших Соседей</vt:lpstr>
      <vt:lpstr>Презентация PowerPoint</vt:lpstr>
      <vt:lpstr>Neighborhood Components Analysis</vt:lpstr>
      <vt:lpstr>Neighbourhood Components Analysis</vt:lpstr>
      <vt:lpstr>t-SNE</vt:lpstr>
      <vt:lpstr>t-SNE</vt:lpstr>
      <vt:lpstr>Презентация PowerPoint</vt:lpstr>
      <vt:lpstr>Теорема Байеса</vt:lpstr>
      <vt:lpstr>Вероятностные Модели</vt:lpstr>
      <vt:lpstr>Презентация PowerPoint</vt:lpstr>
      <vt:lpstr>Дискриминантный анализ</vt:lpstr>
      <vt:lpstr>Дискриминантный анализ</vt:lpstr>
      <vt:lpstr>Презентация PowerPoint</vt:lpstr>
      <vt:lpstr>Метод Опорных Векторов</vt:lpstr>
      <vt:lpstr>Метод Опорных Векторов</vt:lpstr>
      <vt:lpstr>Презентация PowerPoint</vt:lpstr>
      <vt:lpstr>Деревья и</vt:lpstr>
      <vt:lpstr>Деревья Решений для регрессии</vt:lpstr>
      <vt:lpstr>Презентация PowerPoint</vt:lpstr>
      <vt:lpstr>и Ансамбли</vt:lpstr>
      <vt:lpstr>AdaBoost</vt:lpstr>
      <vt:lpstr>Gradient Boosting</vt:lpstr>
      <vt:lpstr>Random Forest</vt:lpstr>
      <vt:lpstr>Презентация PowerPoint</vt:lpstr>
      <vt:lpstr>One-hot Encoding</vt:lpstr>
      <vt:lpstr>Отбор Значимых признаков</vt:lpstr>
      <vt:lpstr>Презентация PowerPoint</vt:lpstr>
      <vt:lpstr>Список Тем</vt:lpstr>
      <vt:lpstr>Список Тем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694</cp:revision>
  <dcterms:created xsi:type="dcterms:W3CDTF">2019-05-20T04:53:11Z</dcterms:created>
  <dcterms:modified xsi:type="dcterms:W3CDTF">2022-05-27T12:11:35Z</dcterms:modified>
</cp:coreProperties>
</file>